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Inter" panose="020B0604020202020204" charset="0"/>
      <p:regular r:id="rId12"/>
    </p:embeddedFont>
    <p:embeddedFont>
      <p:font typeface="Manrope" panose="020B0604020202020204" charset="0"/>
      <p:regular r:id="rId13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3" d="100"/>
          <a:sy n="133" d="100"/>
        </p:scale>
        <p:origin x="318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095659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" y="10885"/>
            <a:ext cx="14630400" cy="15618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ru-RU" sz="24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М</a:t>
            </a:r>
            <a:r>
              <a:rPr lang="uk-UA" sz="2400" dirty="0" err="1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іністерство</a:t>
            </a:r>
            <a:r>
              <a:rPr lang="uk-UA" sz="24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освіти і науки України</a:t>
            </a:r>
          </a:p>
          <a:p>
            <a:pPr marL="0" indent="0" algn="ctr">
              <a:lnSpc>
                <a:spcPts val="5550"/>
              </a:lnSpc>
              <a:buNone/>
            </a:pPr>
            <a:r>
              <a:rPr lang="uk-UA" sz="24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</a:rPr>
              <a:t>Харківський національний університет радіоелектроніки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793790" y="398716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1" y="2901628"/>
            <a:ext cx="146303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850"/>
              </a:lnSpc>
            </a:pPr>
            <a:r>
              <a:rPr lang="ru-RU" sz="1600" dirty="0" err="1">
                <a:effectLst/>
              </a:rPr>
              <a:t>Вебзастосунок</a:t>
            </a:r>
            <a:r>
              <a:rPr lang="ru-RU" sz="1600" dirty="0">
                <a:effectLst/>
              </a:rPr>
              <a:t> для </a:t>
            </a:r>
            <a:r>
              <a:rPr lang="ru-RU" sz="1600" dirty="0" err="1">
                <a:effectLst/>
              </a:rPr>
              <a:t>електронної</a:t>
            </a:r>
            <a:r>
              <a:rPr lang="ru-RU" sz="1600" dirty="0">
                <a:effectLst/>
              </a:rPr>
              <a:t> </a:t>
            </a:r>
            <a:r>
              <a:rPr lang="ru-RU" sz="1600" dirty="0" err="1">
                <a:effectLst/>
              </a:rPr>
              <a:t>комерції</a:t>
            </a:r>
            <a:endParaRPr lang="ru-RU" sz="1600" dirty="0">
              <a:effectLst/>
            </a:endParaRPr>
          </a:p>
          <a:p>
            <a:pPr marL="0" indent="0" algn="ctr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22327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6082884"/>
            <a:ext cx="1912320" cy="1081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Виконав: </a:t>
            </a:r>
            <a:endParaRPr lang="uk-UA" sz="1750" dirty="0">
              <a:solidFill>
                <a:srgbClr val="55575A"/>
              </a:solidFill>
              <a:latin typeface="Manrope" pitchFamily="34" charset="0"/>
              <a:ea typeface="Manrope" pitchFamily="34" charset="-122"/>
              <a:cs typeface="Manrope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uk-UA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ст. гр. ПЗПІ-22-4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 err="1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Попов</a:t>
            </a: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</a:t>
            </a:r>
            <a:r>
              <a:rPr lang="en-US" sz="1750" dirty="0" err="1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Богдан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10660584" y="5997132"/>
            <a:ext cx="3786936" cy="7777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uk-UA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Науковий к</a:t>
            </a:r>
            <a:r>
              <a:rPr lang="en-US" sz="1750" dirty="0" err="1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ерівник</a:t>
            </a: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:</a:t>
            </a:r>
            <a:br>
              <a:rPr lang="uk-UA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</a:b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доц. Колеcников Дмитро</a:t>
            </a:r>
            <a:endParaRPr lang="en-US" sz="1750" dirty="0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07A7191C-523C-D351-FCB2-A912F07EB9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80800" y="7622100"/>
            <a:ext cx="1749600" cy="6075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7FCF874-A19F-4408-2BF5-85DF14FE9691}"/>
              </a:ext>
            </a:extLst>
          </p:cNvPr>
          <p:cNvSpPr txBox="1"/>
          <p:nvPr/>
        </p:nvSpPr>
        <p:spPr>
          <a:xfrm>
            <a:off x="3657600" y="2075575"/>
            <a:ext cx="7315200" cy="6861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lnSpc>
                <a:spcPts val="5550"/>
              </a:lnSpc>
              <a:buNone/>
            </a:pPr>
            <a:r>
              <a:rPr lang="uk-UA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Кваліфікаційна </a:t>
            </a:r>
            <a:r>
              <a:rPr lang="ru-RU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робота бакалавра</a:t>
            </a:r>
            <a:endParaRPr lang="uk-UA" sz="1800" dirty="0">
              <a:solidFill>
                <a:srgbClr val="0C0D0F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</p:txBody>
      </p:sp>
      <p:sp>
        <p:nvSpPr>
          <p:cNvPr id="14" name="Овал 13">
            <a:extLst>
              <a:ext uri="{FF2B5EF4-FFF2-40B4-BE49-F238E27FC236}">
                <a16:creationId xmlns:a16="http://schemas.microsoft.com/office/drawing/2014/main" id="{B9DEDB54-28F8-F96E-0754-C81FB4F63F3B}"/>
              </a:ext>
            </a:extLst>
          </p:cNvPr>
          <p:cNvSpPr/>
          <p:nvPr/>
        </p:nvSpPr>
        <p:spPr>
          <a:xfrm>
            <a:off x="79200" y="7783200"/>
            <a:ext cx="525600" cy="43551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k-UA" dirty="0">
                <a:latin typeface="+mj-lt"/>
              </a:rPr>
              <a:t>1</a:t>
            </a:r>
            <a:endParaRPr lang="ru-RU" dirty="0">
              <a:latin typeface="+mj-l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83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4591" y="603647"/>
            <a:ext cx="7607618" cy="20577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Мета роботи: Створення ефективної платформи ShopSphere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254591" y="2990612"/>
            <a:ext cx="493871" cy="493871"/>
          </a:xfrm>
          <a:prstGeom prst="roundRect">
            <a:avLst>
              <a:gd name="adj" fmla="val 40002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5" name="Text 2"/>
          <p:cNvSpPr/>
          <p:nvPr/>
        </p:nvSpPr>
        <p:spPr>
          <a:xfrm>
            <a:off x="6967895" y="3065978"/>
            <a:ext cx="5230297" cy="343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Сучасний та безпечний онлайн-шопінг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6967895" y="3540681"/>
            <a:ext cx="6894314" cy="7024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Створення інтуїтивно зрозумілого вебзастосунку для електронної комерції.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6254591" y="4682133"/>
            <a:ext cx="493871" cy="493871"/>
          </a:xfrm>
          <a:prstGeom prst="roundRect">
            <a:avLst>
              <a:gd name="adj" fmla="val 40002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8" name="Text 5"/>
          <p:cNvSpPr/>
          <p:nvPr/>
        </p:nvSpPr>
        <p:spPr>
          <a:xfrm>
            <a:off x="6967895" y="4757499"/>
            <a:ext cx="6270427" cy="343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Зручність для користувачів та адміністраторів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6967895" y="5232202"/>
            <a:ext cx="6894314" cy="7024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Забезпечення легкого процесу покупок та ефективного управління платформою.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254591" y="6373654"/>
            <a:ext cx="493871" cy="493871"/>
          </a:xfrm>
          <a:prstGeom prst="roundRect">
            <a:avLst>
              <a:gd name="adj" fmla="val 40002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11" name="Text 8"/>
          <p:cNvSpPr/>
          <p:nvPr/>
        </p:nvSpPr>
        <p:spPr>
          <a:xfrm>
            <a:off x="6967895" y="6449020"/>
            <a:ext cx="3905488" cy="343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Реалізація ключових функцій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6967895" y="6923723"/>
            <a:ext cx="6894314" cy="7024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Впровадження автентифікації, управління товарами, кошика та обробки платежів.</a:t>
            </a:r>
            <a:endParaRPr lang="en-US" sz="1700" dirty="0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0AE4DE5F-3212-BF21-B839-BDC020BF83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80800" y="7622100"/>
            <a:ext cx="1749600" cy="607500"/>
          </a:xfrm>
          <a:prstGeom prst="rect">
            <a:avLst/>
          </a:prstGeom>
        </p:spPr>
      </p:pic>
      <p:sp>
        <p:nvSpPr>
          <p:cNvPr id="14" name="Овал 13">
            <a:extLst>
              <a:ext uri="{FF2B5EF4-FFF2-40B4-BE49-F238E27FC236}">
                <a16:creationId xmlns:a16="http://schemas.microsoft.com/office/drawing/2014/main" id="{DEA287F0-4F14-2DF9-46E5-87E54E991357}"/>
              </a:ext>
            </a:extLst>
          </p:cNvPr>
          <p:cNvSpPr/>
          <p:nvPr/>
        </p:nvSpPr>
        <p:spPr>
          <a:xfrm>
            <a:off x="79200" y="7783200"/>
            <a:ext cx="525600" cy="43551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k-UA" dirty="0">
                <a:latin typeface="+mj-lt"/>
              </a:rPr>
              <a:t>2</a:t>
            </a:r>
            <a:endParaRPr lang="ru-RU" dirty="0">
              <a:latin typeface="+mj-l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35065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8178" y="2869525"/>
            <a:ext cx="9500354" cy="5876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7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Аналіз проблеми: Виклики в E-commerce</a:t>
            </a:r>
            <a:endParaRPr lang="en-US" sz="37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178" y="3739277"/>
            <a:ext cx="6657023" cy="75211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46177" y="4679394"/>
            <a:ext cx="2350651" cy="293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Складність навігації</a:t>
            </a: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846177" y="5085874"/>
            <a:ext cx="6281023" cy="6015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Багато платформ мають заплутаний інтерфейс для нових користувачів.</a:t>
            </a:r>
            <a:endParaRPr lang="en-US" sz="14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3739277"/>
            <a:ext cx="6657023" cy="75211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503200" y="4679394"/>
            <a:ext cx="3135392" cy="293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Високі комісії за транзакції</a:t>
            </a:r>
            <a:endParaRPr lang="en-US" sz="1850" dirty="0"/>
          </a:p>
        </p:txBody>
      </p:sp>
      <p:sp>
        <p:nvSpPr>
          <p:cNvPr id="9" name="Text 4"/>
          <p:cNvSpPr/>
          <p:nvPr/>
        </p:nvSpPr>
        <p:spPr>
          <a:xfrm>
            <a:off x="7503200" y="5085874"/>
            <a:ext cx="6281023" cy="300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Малий бізнес стикається з великими витратами на кожну транзакцію.</a:t>
            </a:r>
            <a:endParaRPr lang="en-US" sz="14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8178" y="5875377"/>
            <a:ext cx="6657023" cy="75211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846177" y="6815495"/>
            <a:ext cx="3145512" cy="293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Вразливості безпеки даних</a:t>
            </a:r>
            <a:endParaRPr lang="en-US" sz="1850" dirty="0"/>
          </a:p>
        </p:txBody>
      </p:sp>
      <p:sp>
        <p:nvSpPr>
          <p:cNvPr id="12" name="Text 6"/>
          <p:cNvSpPr/>
          <p:nvPr/>
        </p:nvSpPr>
        <p:spPr>
          <a:xfrm>
            <a:off x="846177" y="7221974"/>
            <a:ext cx="6281023" cy="300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Зростання кіберзагроз створює ризики для даних користувачів.</a:t>
            </a:r>
            <a:endParaRPr lang="en-US" sz="14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15200" y="5875377"/>
            <a:ext cx="6657023" cy="752118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503200" y="6815495"/>
            <a:ext cx="3289935" cy="293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Обмежена масштабованість</a:t>
            </a:r>
            <a:endParaRPr lang="en-US" sz="1850" dirty="0"/>
          </a:p>
        </p:txBody>
      </p:sp>
      <p:sp>
        <p:nvSpPr>
          <p:cNvPr id="15" name="Text 8"/>
          <p:cNvSpPr/>
          <p:nvPr/>
        </p:nvSpPr>
        <p:spPr>
          <a:xfrm>
            <a:off x="7503200" y="7221974"/>
            <a:ext cx="6281023" cy="300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Малі підприємства часто не можуть розширювати свою діяльність.</a:t>
            </a:r>
            <a:endParaRPr lang="en-US" sz="1450" dirty="0"/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D2EA2ACC-7A7C-9D54-268F-AAD9A0AF3F6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880800" y="7622100"/>
            <a:ext cx="1749600" cy="607500"/>
          </a:xfrm>
          <a:prstGeom prst="rect">
            <a:avLst/>
          </a:prstGeom>
        </p:spPr>
      </p:pic>
      <p:sp>
        <p:nvSpPr>
          <p:cNvPr id="17" name="Овал 16">
            <a:extLst>
              <a:ext uri="{FF2B5EF4-FFF2-40B4-BE49-F238E27FC236}">
                <a16:creationId xmlns:a16="http://schemas.microsoft.com/office/drawing/2014/main" id="{6A559FAF-8B90-A34B-7B1C-688A20C59B1F}"/>
              </a:ext>
            </a:extLst>
          </p:cNvPr>
          <p:cNvSpPr/>
          <p:nvPr/>
        </p:nvSpPr>
        <p:spPr>
          <a:xfrm>
            <a:off x="79200" y="7783200"/>
            <a:ext cx="525600" cy="43551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k-UA" dirty="0">
                <a:latin typeface="+mj-lt"/>
              </a:rPr>
              <a:t>3</a:t>
            </a:r>
            <a:endParaRPr lang="ru-RU" dirty="0">
              <a:latin typeface="+mj-l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508B5D1B-5A47-9681-C971-098F19EBAF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80800" y="7622100"/>
            <a:ext cx="1749600" cy="607500"/>
          </a:xfrm>
          <a:prstGeom prst="rect">
            <a:avLst/>
          </a:prstGeom>
        </p:spPr>
      </p:pic>
      <p:sp>
        <p:nvSpPr>
          <p:cNvPr id="2" name="Text 0"/>
          <p:cNvSpPr/>
          <p:nvPr/>
        </p:nvSpPr>
        <p:spPr>
          <a:xfrm>
            <a:off x="535305" y="420648"/>
            <a:ext cx="9114473" cy="4780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30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Аналіз існуючих рішень та переваги ShopSphere</a:t>
            </a:r>
            <a:endParaRPr lang="en-US" sz="30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305" y="875112"/>
            <a:ext cx="13559790" cy="7134463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4029551" y="8021420"/>
            <a:ext cx="152876" cy="152876"/>
          </a:xfrm>
          <a:prstGeom prst="roundRect">
            <a:avLst>
              <a:gd name="adj" fmla="val 11963"/>
            </a:avLst>
          </a:prstGeom>
          <a:solidFill>
            <a:srgbClr val="4D1100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5" name="Text 2"/>
          <p:cNvSpPr/>
          <p:nvPr/>
        </p:nvSpPr>
        <p:spPr>
          <a:xfrm>
            <a:off x="4243388" y="8037707"/>
            <a:ext cx="710208" cy="1528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Зручність</a:t>
            </a:r>
            <a:endParaRPr lang="en-US" sz="1200" dirty="0"/>
          </a:p>
        </p:txBody>
      </p:sp>
      <p:sp>
        <p:nvSpPr>
          <p:cNvPr id="6" name="Shape 3"/>
          <p:cNvSpPr/>
          <p:nvPr/>
        </p:nvSpPr>
        <p:spPr>
          <a:xfrm>
            <a:off x="6911578" y="8037707"/>
            <a:ext cx="152876" cy="152876"/>
          </a:xfrm>
          <a:prstGeom prst="roundRect">
            <a:avLst>
              <a:gd name="adj" fmla="val 11963"/>
            </a:avLst>
          </a:prstGeom>
          <a:solidFill>
            <a:srgbClr val="972200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7" name="Text 4"/>
          <p:cNvSpPr/>
          <p:nvPr/>
        </p:nvSpPr>
        <p:spPr>
          <a:xfrm>
            <a:off x="7125414" y="8037707"/>
            <a:ext cx="593169" cy="1528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Безпека</a:t>
            </a:r>
            <a:endParaRPr lang="en-US" sz="1200" dirty="0"/>
          </a:p>
        </p:txBody>
      </p:sp>
      <p:sp>
        <p:nvSpPr>
          <p:cNvPr id="8" name="Shape 5"/>
          <p:cNvSpPr/>
          <p:nvPr/>
        </p:nvSpPr>
        <p:spPr>
          <a:xfrm>
            <a:off x="9676686" y="8037707"/>
            <a:ext cx="152876" cy="152876"/>
          </a:xfrm>
          <a:prstGeom prst="roundRect">
            <a:avLst>
              <a:gd name="adj" fmla="val 11963"/>
            </a:avLst>
          </a:prstGeom>
          <a:solidFill>
            <a:srgbClr val="E23200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9" name="Text 6"/>
          <p:cNvSpPr/>
          <p:nvPr/>
        </p:nvSpPr>
        <p:spPr>
          <a:xfrm>
            <a:off x="9890522" y="8037707"/>
            <a:ext cx="1287423" cy="1528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Масштабованість</a:t>
            </a:r>
            <a:endParaRPr lang="en-US" sz="1200" dirty="0"/>
          </a:p>
        </p:txBody>
      </p:sp>
      <p:sp>
        <p:nvSpPr>
          <p:cNvPr id="12" name="Овал 11">
            <a:extLst>
              <a:ext uri="{FF2B5EF4-FFF2-40B4-BE49-F238E27FC236}">
                <a16:creationId xmlns:a16="http://schemas.microsoft.com/office/drawing/2014/main" id="{0230A1C8-7004-2632-34CA-6AA7747B3FCD}"/>
              </a:ext>
            </a:extLst>
          </p:cNvPr>
          <p:cNvSpPr/>
          <p:nvPr/>
        </p:nvSpPr>
        <p:spPr>
          <a:xfrm>
            <a:off x="79200" y="7783200"/>
            <a:ext cx="525600" cy="43551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k-UA" dirty="0">
                <a:latin typeface="+mj-lt"/>
              </a:rPr>
              <a:t>4</a:t>
            </a:r>
            <a:endParaRPr lang="ru-RU" dirty="0">
              <a:latin typeface="+mj-l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1520" y="933569"/>
            <a:ext cx="12517874" cy="653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1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Досліджені методи: Стек технологій ShopSphere</a:t>
            </a:r>
            <a:endParaRPr lang="en-US" sz="4100" dirty="0"/>
          </a:p>
        </p:txBody>
      </p:sp>
      <p:sp>
        <p:nvSpPr>
          <p:cNvPr id="3" name="Text 1"/>
          <p:cNvSpPr/>
          <p:nvPr/>
        </p:nvSpPr>
        <p:spPr>
          <a:xfrm>
            <a:off x="731520" y="2109192"/>
            <a:ext cx="2612708" cy="326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Фронтенд та API</a:t>
            </a:r>
            <a:endParaRPr lang="en-US" sz="2050" dirty="0"/>
          </a:p>
        </p:txBody>
      </p:sp>
      <p:sp>
        <p:nvSpPr>
          <p:cNvPr id="4" name="Text 2"/>
          <p:cNvSpPr/>
          <p:nvPr/>
        </p:nvSpPr>
        <p:spPr>
          <a:xfrm>
            <a:off x="731520" y="2644616"/>
            <a:ext cx="4048720" cy="668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React + Vite для швидкого та адаптивного інтерфейсу.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31520" y="3386614"/>
            <a:ext cx="4048720" cy="668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Node.js + Express.js для створення надійного RESTful API.</a:t>
            </a:r>
            <a:endParaRPr lang="en-US" sz="160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" y="4290655"/>
            <a:ext cx="4048720" cy="2770108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5297686" y="2109192"/>
            <a:ext cx="3680103" cy="326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Зберігання даних та безпека</a:t>
            </a:r>
            <a:endParaRPr lang="en-US" sz="2050" dirty="0"/>
          </a:p>
        </p:txBody>
      </p:sp>
      <p:sp>
        <p:nvSpPr>
          <p:cNvPr id="8" name="Text 5"/>
          <p:cNvSpPr/>
          <p:nvPr/>
        </p:nvSpPr>
        <p:spPr>
          <a:xfrm>
            <a:off x="5297686" y="2644616"/>
            <a:ext cx="4048720" cy="668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MongoDB для гнучкого зберігання даних.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5297686" y="3386614"/>
            <a:ext cx="4048720" cy="668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JWT для безпечної автентифікації користувачів.</a:t>
            </a:r>
            <a:endParaRPr lang="en-US" sz="1600" dirty="0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7686" y="4290655"/>
            <a:ext cx="4048720" cy="2770108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9863852" y="2109192"/>
            <a:ext cx="2726650" cy="326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Платежі та стилізація</a:t>
            </a:r>
            <a:endParaRPr lang="en-US" sz="2050" dirty="0"/>
          </a:p>
        </p:txBody>
      </p:sp>
      <p:sp>
        <p:nvSpPr>
          <p:cNvPr id="12" name="Text 8"/>
          <p:cNvSpPr/>
          <p:nvPr/>
        </p:nvSpPr>
        <p:spPr>
          <a:xfrm>
            <a:off x="9863852" y="2644616"/>
            <a:ext cx="4048720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Stripe для обробки платежів.</a:t>
            </a:r>
            <a:endParaRPr lang="en-US" sz="1600" dirty="0"/>
          </a:p>
        </p:txBody>
      </p:sp>
      <p:sp>
        <p:nvSpPr>
          <p:cNvPr id="13" name="Text 9"/>
          <p:cNvSpPr/>
          <p:nvPr/>
        </p:nvSpPr>
        <p:spPr>
          <a:xfrm>
            <a:off x="9863852" y="3052167"/>
            <a:ext cx="4048720" cy="668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Tailwind CSS для швидкої та адаптивної стилізації інтерфейсу.</a:t>
            </a:r>
            <a:endParaRPr lang="en-US" sz="1600" dirty="0"/>
          </a:p>
        </p:txBody>
      </p:sp>
      <p:pic>
        <p:nvPicPr>
          <p:cNvPr id="1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63852" y="3956209"/>
            <a:ext cx="4048720" cy="2770108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5956C323-BFDD-7B8D-204A-9294FA0A9B2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880800" y="7622100"/>
            <a:ext cx="1749600" cy="607500"/>
          </a:xfrm>
          <a:prstGeom prst="rect">
            <a:avLst/>
          </a:prstGeom>
        </p:spPr>
      </p:pic>
      <p:sp>
        <p:nvSpPr>
          <p:cNvPr id="17" name="Овал 16">
            <a:extLst>
              <a:ext uri="{FF2B5EF4-FFF2-40B4-BE49-F238E27FC236}">
                <a16:creationId xmlns:a16="http://schemas.microsoft.com/office/drawing/2014/main" id="{B6357133-E8ED-B7D1-D19B-13D79485101E}"/>
              </a:ext>
            </a:extLst>
          </p:cNvPr>
          <p:cNvSpPr/>
          <p:nvPr/>
        </p:nvSpPr>
        <p:spPr>
          <a:xfrm>
            <a:off x="79200" y="7783200"/>
            <a:ext cx="525600" cy="43551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k-UA" dirty="0">
                <a:latin typeface="+mj-lt"/>
              </a:rPr>
              <a:t>5</a:t>
            </a:r>
            <a:endParaRPr lang="ru-RU" dirty="0">
              <a:latin typeface="+mj-l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7453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Постановка задачі та опис системи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832259"/>
            <a:ext cx="3664744" cy="2410897"/>
          </a:xfrm>
          <a:prstGeom prst="roundRect">
            <a:avLst>
              <a:gd name="adj" fmla="val 8468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5" name="Text 2"/>
          <p:cNvSpPr/>
          <p:nvPr/>
        </p:nvSpPr>
        <p:spPr>
          <a:xfrm>
            <a:off x="6514624" y="30666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Задача проєкту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557111"/>
            <a:ext cx="319587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Створення масштабованої e-commerce платформи з підтримкою ключових функцій.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748" y="2832259"/>
            <a:ext cx="3664863" cy="2410897"/>
          </a:xfrm>
          <a:prstGeom prst="roundRect">
            <a:avLst>
              <a:gd name="adj" fmla="val 8468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8" name="Text 5"/>
          <p:cNvSpPr/>
          <p:nvPr/>
        </p:nvSpPr>
        <p:spPr>
          <a:xfrm>
            <a:off x="10406182" y="3066693"/>
            <a:ext cx="319599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Клієнт-серверна архітектура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182" y="3911441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Фронтенд на React, бекенд на Node.js та Express.js, база даних MongoDB.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469969"/>
            <a:ext cx="7556421" cy="1685092"/>
          </a:xfrm>
          <a:prstGeom prst="roundRect">
            <a:avLst>
              <a:gd name="adj" fmla="val 12115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11" name="Text 8"/>
          <p:cNvSpPr/>
          <p:nvPr/>
        </p:nvSpPr>
        <p:spPr>
          <a:xfrm>
            <a:off x="6514624" y="5704403"/>
            <a:ext cx="333910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Інтеграції та функціонал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6194822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Інтеграція Stripe для платежів, JWT для безпеки. Повний функціонал від реєстрації до адмін-панелі.</a:t>
            </a:r>
            <a:endParaRPr lang="en-US" sz="1750" dirty="0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5B41678B-F2A2-93DD-5823-843CB41A59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80800" y="7622100"/>
            <a:ext cx="1749600" cy="607500"/>
          </a:xfrm>
          <a:prstGeom prst="rect">
            <a:avLst/>
          </a:prstGeom>
        </p:spPr>
      </p:pic>
      <p:sp>
        <p:nvSpPr>
          <p:cNvPr id="14" name="Овал 13">
            <a:extLst>
              <a:ext uri="{FF2B5EF4-FFF2-40B4-BE49-F238E27FC236}">
                <a16:creationId xmlns:a16="http://schemas.microsoft.com/office/drawing/2014/main" id="{B0F75B71-5F57-B677-28EA-9728EBB086E7}"/>
              </a:ext>
            </a:extLst>
          </p:cNvPr>
          <p:cNvSpPr/>
          <p:nvPr/>
        </p:nvSpPr>
        <p:spPr>
          <a:xfrm>
            <a:off x="79200" y="7783200"/>
            <a:ext cx="525600" cy="43551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k-UA" dirty="0">
                <a:latin typeface="+mj-lt"/>
              </a:rPr>
              <a:t>6</a:t>
            </a:r>
            <a:endParaRPr lang="ru-RU" dirty="0">
              <a:latin typeface="+mj-l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09268"/>
            <a:ext cx="742700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Вибір технологій розробки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0850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Фронтенд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2666167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B</a:t>
            </a:r>
            <a:r>
              <a:rPr lang="en-US" sz="17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React</a:t>
            </a: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: Компонентна архітектура та повторне використання коду.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471267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B</a:t>
            </a:r>
            <a:r>
              <a:rPr lang="en-US" sz="17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Vite</a:t>
            </a: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: Швидка збірка та Hot Module Replacement для розробки.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27636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B</a:t>
            </a:r>
            <a:r>
              <a:rPr lang="en-US" sz="17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Tailwind CSS</a:t>
            </a: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: Адаптивний дизайн та швидке прототипування інтерфейсу.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22898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Бекенд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93790" y="581013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B</a:t>
            </a:r>
            <a:r>
              <a:rPr lang="en-US" sz="17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Node.js + Express.js</a:t>
            </a: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: RESTful API та масштабованість системи.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6615232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B</a:t>
            </a:r>
            <a:r>
              <a:rPr lang="en-US" sz="17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MongoDB</a:t>
            </a: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: Гнучка NoSQL база даних для зберігання інформації.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2085023"/>
            <a:ext cx="296953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Безпека та інтеграція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599521" y="266616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B</a:t>
            </a:r>
            <a:r>
              <a:rPr lang="en-US" sz="17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JWT</a:t>
            </a: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: Безпечна автентифікація користувачів.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99521" y="310836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B</a:t>
            </a:r>
            <a:r>
              <a:rPr lang="en-US" sz="17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Stripe</a:t>
            </a: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: Надійна обробка платежів.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599521" y="3698081"/>
            <a:ext cx="311848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Інструменти розробки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599521" y="427922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B</a:t>
            </a:r>
            <a:r>
              <a:rPr lang="en-US" sz="17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Visual Studio Code</a:t>
            </a: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: Основна IDE.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599521" y="472142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B</a:t>
            </a:r>
            <a:r>
              <a:rPr lang="en-US" sz="17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MongoDB Compass</a:t>
            </a: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: Для управління базою даних.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7599521" y="516362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B</a:t>
            </a:r>
            <a:r>
              <a:rPr lang="en-US" sz="17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Vercel</a:t>
            </a: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: Для розгортання фронтенду.</a:t>
            </a:r>
            <a:endParaRPr lang="en-US" sz="1750" dirty="0"/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CB991857-CB4E-D481-A97C-20008B1FCE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80800" y="7622100"/>
            <a:ext cx="1749600" cy="607500"/>
          </a:xfrm>
          <a:prstGeom prst="rect">
            <a:avLst/>
          </a:prstGeom>
        </p:spPr>
      </p:pic>
      <p:sp>
        <p:nvSpPr>
          <p:cNvPr id="18" name="Овал 17">
            <a:extLst>
              <a:ext uri="{FF2B5EF4-FFF2-40B4-BE49-F238E27FC236}">
                <a16:creationId xmlns:a16="http://schemas.microsoft.com/office/drawing/2014/main" id="{10D406C0-6DD4-FE70-5782-59BA4485997E}"/>
              </a:ext>
            </a:extLst>
          </p:cNvPr>
          <p:cNvSpPr/>
          <p:nvPr/>
        </p:nvSpPr>
        <p:spPr>
          <a:xfrm>
            <a:off x="79200" y="7783200"/>
            <a:ext cx="525600" cy="43551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k-UA" dirty="0">
                <a:latin typeface="+mj-lt"/>
              </a:rPr>
              <a:t>7</a:t>
            </a:r>
            <a:endParaRPr lang="ru-RU" dirty="0">
              <a:latin typeface="+mj-l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329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1875" y="559356"/>
            <a:ext cx="7720251" cy="12711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Дизайн системи та архітектура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711875" y="2135505"/>
            <a:ext cx="457676" cy="457676"/>
          </a:xfrm>
          <a:prstGeom prst="roundRect">
            <a:avLst>
              <a:gd name="adj" fmla="val 40001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5" name="Text 2"/>
          <p:cNvSpPr/>
          <p:nvPr/>
        </p:nvSpPr>
        <p:spPr>
          <a:xfrm>
            <a:off x="1372910" y="2205395"/>
            <a:ext cx="3618309" cy="317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Клієнт-серверна архітектура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1372910" y="2645331"/>
            <a:ext cx="7059216" cy="325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Система базується на RESTful API для взаємодії.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711875" y="3377684"/>
            <a:ext cx="457676" cy="457676"/>
          </a:xfrm>
          <a:prstGeom prst="roundRect">
            <a:avLst>
              <a:gd name="adj" fmla="val 40001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8" name="Text 5"/>
          <p:cNvSpPr/>
          <p:nvPr/>
        </p:nvSpPr>
        <p:spPr>
          <a:xfrm>
            <a:off x="1372910" y="3447574"/>
            <a:ext cx="4017169" cy="317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Структура бази даних MongoDB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1372910" y="3887510"/>
            <a:ext cx="7059216" cy="651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Колекції включають Users, Products, Orders, Categories, Reviews. Використано Mongoose для валідації.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11875" y="4945380"/>
            <a:ext cx="457676" cy="457676"/>
          </a:xfrm>
          <a:prstGeom prst="roundRect">
            <a:avLst>
              <a:gd name="adj" fmla="val 40001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11" name="Text 8"/>
          <p:cNvSpPr/>
          <p:nvPr/>
        </p:nvSpPr>
        <p:spPr>
          <a:xfrm>
            <a:off x="1372910" y="5015270"/>
            <a:ext cx="2542699" cy="317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Діаграми UML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1372910" y="5455206"/>
            <a:ext cx="7059216" cy="651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Розроблені Use-case, діаграми класів та послідовності для детального опису системи.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711875" y="6513076"/>
            <a:ext cx="457676" cy="457676"/>
          </a:xfrm>
          <a:prstGeom prst="roundRect">
            <a:avLst>
              <a:gd name="adj" fmla="val 40001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14" name="Text 11"/>
          <p:cNvSpPr/>
          <p:nvPr/>
        </p:nvSpPr>
        <p:spPr>
          <a:xfrm>
            <a:off x="1372910" y="6582966"/>
            <a:ext cx="2542699" cy="317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Безпека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1372910" y="7022902"/>
            <a:ext cx="7059216" cy="651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Впроваджено JWT, захист від CSRF та шифрування даних для забезпечення конфіденційності.</a:t>
            </a:r>
            <a:endParaRPr lang="en-US" sz="1600" dirty="0"/>
          </a:p>
        </p:txBody>
      </p:sp>
      <p:sp>
        <p:nvSpPr>
          <p:cNvPr id="16" name="Овал 15">
            <a:extLst>
              <a:ext uri="{FF2B5EF4-FFF2-40B4-BE49-F238E27FC236}">
                <a16:creationId xmlns:a16="http://schemas.microsoft.com/office/drawing/2014/main" id="{54CAC68A-419C-95BE-DE82-4E457AF99877}"/>
              </a:ext>
            </a:extLst>
          </p:cNvPr>
          <p:cNvSpPr/>
          <p:nvPr/>
        </p:nvSpPr>
        <p:spPr>
          <a:xfrm>
            <a:off x="79200" y="7783200"/>
            <a:ext cx="525600" cy="43551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k-UA" dirty="0">
                <a:latin typeface="+mj-lt"/>
              </a:rPr>
              <a:t>8</a:t>
            </a:r>
            <a:endParaRPr lang="ru-RU" dirty="0">
              <a:latin typeface="+mj-l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08860"/>
            <a:ext cx="773620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Висновки та наступні кроки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612952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4" name="Text 2"/>
          <p:cNvSpPr/>
          <p:nvPr/>
        </p:nvSpPr>
        <p:spPr>
          <a:xfrm>
            <a:off x="1530906" y="3686651"/>
            <a:ext cx="55075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Проєкт ShopSphere успішно реалізовано як повноцінну E-commerce платформу.</a:t>
            </a:r>
            <a:endParaRPr lang="en-US" sz="1750" dirty="0"/>
          </a:p>
        </p:txBody>
      </p:sp>
      <p:sp>
        <p:nvSpPr>
          <p:cNvPr id="5" name="Shape 3"/>
          <p:cNvSpPr/>
          <p:nvPr/>
        </p:nvSpPr>
        <p:spPr>
          <a:xfrm>
            <a:off x="793790" y="4866084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6" name="Text 4"/>
          <p:cNvSpPr/>
          <p:nvPr/>
        </p:nvSpPr>
        <p:spPr>
          <a:xfrm>
            <a:off x="1530906" y="4939784"/>
            <a:ext cx="55075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Використано сучасний стек технологій для забезпечення масштабованості та безпеки.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599521" y="3612952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8" name="Text 6"/>
          <p:cNvSpPr/>
          <p:nvPr/>
        </p:nvSpPr>
        <p:spPr>
          <a:xfrm>
            <a:off x="8336637" y="3686651"/>
            <a:ext cx="55075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Архітектура системи надає міцну основу для майбутнього розвитку.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599521" y="4866084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10" name="Text 8"/>
          <p:cNvSpPr/>
          <p:nvPr/>
        </p:nvSpPr>
        <p:spPr>
          <a:xfrm>
            <a:off x="8336637" y="4939784"/>
            <a:ext cx="55075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ShopSphere готова до інтеграції нових функцій та розширення на ринку.</a:t>
            </a:r>
            <a:endParaRPr lang="en-US" sz="1750" dirty="0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78D08AEE-1E2D-3291-D751-DC880B7E67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80800" y="7622100"/>
            <a:ext cx="1749600" cy="607500"/>
          </a:xfrm>
          <a:prstGeom prst="rect">
            <a:avLst/>
          </a:prstGeom>
        </p:spPr>
      </p:pic>
      <p:sp>
        <p:nvSpPr>
          <p:cNvPr id="12" name="Овал 11">
            <a:extLst>
              <a:ext uri="{FF2B5EF4-FFF2-40B4-BE49-F238E27FC236}">
                <a16:creationId xmlns:a16="http://schemas.microsoft.com/office/drawing/2014/main" id="{D275F274-72C3-CC26-A94D-97F6EC868260}"/>
              </a:ext>
            </a:extLst>
          </p:cNvPr>
          <p:cNvSpPr/>
          <p:nvPr/>
        </p:nvSpPr>
        <p:spPr>
          <a:xfrm>
            <a:off x="79200" y="7783200"/>
            <a:ext cx="525600" cy="43551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k-UA" dirty="0">
                <a:latin typeface="+mj-lt"/>
              </a:rPr>
              <a:t>9</a:t>
            </a:r>
            <a:endParaRPr lang="ru-RU" dirty="0">
              <a:latin typeface="+mj-l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485</Words>
  <Application>Microsoft Office PowerPoint</Application>
  <PresentationFormat>Произвольный</PresentationFormat>
  <Paragraphs>92</Paragraphs>
  <Slides>9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3" baseType="lpstr">
      <vt:lpstr>Manrope</vt:lpstr>
      <vt:lpstr>Arial</vt:lpstr>
      <vt:lpstr>Inter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Ihnat Tryhub</cp:lastModifiedBy>
  <cp:revision>2</cp:revision>
  <dcterms:created xsi:type="dcterms:W3CDTF">2025-06-20T14:34:21Z</dcterms:created>
  <dcterms:modified xsi:type="dcterms:W3CDTF">2025-06-20T14:43:48Z</dcterms:modified>
</cp:coreProperties>
</file>